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8" r:id="rId12"/>
    <p:sldId id="269" r:id="rId13"/>
    <p:sldId id="271" r:id="rId14"/>
    <p:sldId id="267" r:id="rId15"/>
    <p:sldId id="270" r:id="rId16"/>
    <p:sldId id="265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ose Huits" userId="5482d0e8642ebfe4" providerId="LiveId" clId="{E0F24200-8B1F-4F4E-BF0F-D4744836E5FA}"/>
    <pc:docChg chg="custSel modSld">
      <pc:chgData name="Mariose Huits" userId="5482d0e8642ebfe4" providerId="LiveId" clId="{E0F24200-8B1F-4F4E-BF0F-D4744836E5FA}" dt="2026-05-12T10:13:02.236" v="172" actId="20577"/>
      <pc:docMkLst>
        <pc:docMk/>
      </pc:docMkLst>
      <pc:sldChg chg="modSp mod">
        <pc:chgData name="Mariose Huits" userId="5482d0e8642ebfe4" providerId="LiveId" clId="{E0F24200-8B1F-4F4E-BF0F-D4744836E5FA}" dt="2026-05-12T10:12:03.397" v="36" actId="20577"/>
        <pc:sldMkLst>
          <pc:docMk/>
          <pc:sldMk cId="3788740096" sldId="256"/>
        </pc:sldMkLst>
        <pc:spChg chg="mod">
          <ac:chgData name="Mariose Huits" userId="5482d0e8642ebfe4" providerId="LiveId" clId="{E0F24200-8B1F-4F4E-BF0F-D4744836E5FA}" dt="2026-05-12T10:12:03.397" v="36" actId="20577"/>
          <ac:spMkLst>
            <pc:docMk/>
            <pc:sldMk cId="3788740096" sldId="256"/>
            <ac:spMk id="2" creationId="{66B668CB-4F01-C0CB-AA46-D1BF3FEFBBD2}"/>
          </ac:spMkLst>
        </pc:spChg>
      </pc:sldChg>
      <pc:sldChg chg="modSp mod">
        <pc:chgData name="Mariose Huits" userId="5482d0e8642ebfe4" providerId="LiveId" clId="{E0F24200-8B1F-4F4E-BF0F-D4744836E5FA}" dt="2026-05-12T10:13:02.236" v="172" actId="20577"/>
        <pc:sldMkLst>
          <pc:docMk/>
          <pc:sldMk cId="2260749938" sldId="263"/>
        </pc:sldMkLst>
        <pc:spChg chg="mod">
          <ac:chgData name="Mariose Huits" userId="5482d0e8642ebfe4" providerId="LiveId" clId="{E0F24200-8B1F-4F4E-BF0F-D4744836E5FA}" dt="2026-05-12T10:13:02.236" v="172" actId="20577"/>
          <ac:spMkLst>
            <pc:docMk/>
            <pc:sldMk cId="2260749938" sldId="263"/>
            <ac:spMk id="3" creationId="{ECC8D466-057D-8188-0362-466CC865D9F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E7E18C-2045-187D-0FD4-0DD66D56D0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C7BC9D2-57B8-9CA3-D579-D5DCBF2D42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DA2B15A-703E-1689-B571-EBA563FAF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3932-4EE8-45EE-99F3-50E895BA5F44}" type="datetimeFigureOut">
              <a:rPr lang="nl-NL" smtClean="0"/>
              <a:t>12-5-2026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135F897-CCE8-0847-CE79-EA931FFB0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F8886BE-A6EB-430F-F0F6-8CEB2739B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C6567-A8B7-4D80-AC6F-BEB42054E6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7667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7675DC-F5DD-3021-B8E5-4FC340534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770DC64-CAA2-4429-FD49-E1FE7D4264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4AACF72-A9C6-72F1-93B9-7296EE44D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3932-4EE8-45EE-99F3-50E895BA5F44}" type="datetimeFigureOut">
              <a:rPr lang="nl-NL" smtClean="0"/>
              <a:t>12-5-2026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19948A0-916B-82DC-274D-440CEE5F9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C4007FC-9D0B-8DCF-7283-42D10136F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C6567-A8B7-4D80-AC6F-BEB42054E6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0040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F7C73433-B5EC-5933-3491-E29A801D7C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BD20577-06B3-ACEF-B97A-61F4487B39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EB0F3D9-A1E9-1BD1-5DB1-B58CBFF86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3932-4EE8-45EE-99F3-50E895BA5F44}" type="datetimeFigureOut">
              <a:rPr lang="nl-NL" smtClean="0"/>
              <a:t>12-5-2026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94D7867-5729-A5DD-C8C9-4DC38C77C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418C889-CB6E-FD39-CCFF-251E6D83E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C6567-A8B7-4D80-AC6F-BEB42054E6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3925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655438-037F-0865-7E4B-98762CDC6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D5F98D4-57AA-EE1A-6E23-96515B9A41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D8A0C0F-EEEE-844D-E1D3-5AF4F7D3D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3932-4EE8-45EE-99F3-50E895BA5F44}" type="datetimeFigureOut">
              <a:rPr lang="nl-NL" smtClean="0"/>
              <a:t>12-5-2026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E349AC6-1A7C-7F34-26E5-A49352400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C9226B5-EC2F-A8AA-048B-6334C0665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C6567-A8B7-4D80-AC6F-BEB42054E6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7038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3FEFE2-A2B7-BC02-6FA2-F6A3F5467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C092904-A8E6-341F-B85F-73B1D76EE8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BD37D76-67EF-E98E-C00B-893EC0A87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3932-4EE8-45EE-99F3-50E895BA5F44}" type="datetimeFigureOut">
              <a:rPr lang="nl-NL" smtClean="0"/>
              <a:t>12-5-2026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000D101-D780-435E-74EF-BDE4E0256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70EB0D2-EF0B-492E-E78E-92819D638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C6567-A8B7-4D80-AC6F-BEB42054E6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2212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A193DE-9032-83BC-784B-99A59B54C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5CFF7A2-FEC6-4B34-B249-0F95F29465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84E74BC-2944-8B49-F133-DF4373307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C474548-1E04-DEDE-C363-738B964DF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3932-4EE8-45EE-99F3-50E895BA5F44}" type="datetimeFigureOut">
              <a:rPr lang="nl-NL" smtClean="0"/>
              <a:t>12-5-2026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6CD79DD-1AEF-3AB1-5D37-8DDA37F9D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8D77268-B3BC-D85E-52D0-D9DCD42E8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C6567-A8B7-4D80-AC6F-BEB42054E6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1528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812366-55B9-6E74-0E0B-3C555FD67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9E1F2CC-D18D-16E5-7B7E-4FCD14E33E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AFEBBB9-85D5-2E41-F418-70753AB266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759D299-5050-3222-A4C0-7A7373C34D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983686B-FFD0-1B41-D0BA-1552967AA2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01E3AB0A-17EC-C06B-D784-6BD2366CC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3932-4EE8-45EE-99F3-50E895BA5F44}" type="datetimeFigureOut">
              <a:rPr lang="nl-NL" smtClean="0"/>
              <a:t>12-5-2026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79AB48D2-C25A-8247-9298-55EC14CC8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80F9BD5-5CAE-1F42-6D3B-60AB3B74A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C6567-A8B7-4D80-AC6F-BEB42054E6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4524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AED962-030D-8352-DB0A-9478AC7AC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8BD2E60-508A-7159-1164-AA990D5FB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3932-4EE8-45EE-99F3-50E895BA5F44}" type="datetimeFigureOut">
              <a:rPr lang="nl-NL" smtClean="0"/>
              <a:t>12-5-2026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C48632E-1E6D-C9E8-B903-ABC511533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16BA596-144C-E782-C912-75891C8AA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C6567-A8B7-4D80-AC6F-BEB42054E6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7246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742271D2-3211-3AD2-8436-86CC2F6BB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3932-4EE8-45EE-99F3-50E895BA5F44}" type="datetimeFigureOut">
              <a:rPr lang="nl-NL" smtClean="0"/>
              <a:t>12-5-2026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F91A3B68-A83F-A18B-1E85-88A82E242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CE9826E-F5C5-6D26-0164-2C778B199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C6567-A8B7-4D80-AC6F-BEB42054E6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3807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2EA64F-7331-E3E5-FAC4-DCB1F8DE0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F74D58C-9188-7E08-97C7-C1447E2F7A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5061346-6FA9-6955-0FF6-E25894AA49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061FBF8-A536-1DC0-1F5D-108486A13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3932-4EE8-45EE-99F3-50E895BA5F44}" type="datetimeFigureOut">
              <a:rPr lang="nl-NL" smtClean="0"/>
              <a:t>12-5-2026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945CFB1-2B1B-7ABE-CD1A-75788A9B8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277FB2A-B632-063F-C328-DF2ADBEE1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C6567-A8B7-4D80-AC6F-BEB42054E6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3321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CE5984-5B3F-B3D2-B02B-6909CDD1C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CC569597-DE9D-949D-B469-B6BFCE0ABB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8E88206-B88E-9B7C-5406-51F0A1B59B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AE47683-E878-BDC9-612D-A3FEE8C8A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3932-4EE8-45EE-99F3-50E895BA5F44}" type="datetimeFigureOut">
              <a:rPr lang="nl-NL" smtClean="0"/>
              <a:t>12-5-2026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AB9FDE9-6C7F-61D9-5A82-EA13EBC3F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FACC165-6DA4-D4E3-F146-41A311481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C6567-A8B7-4D80-AC6F-BEB42054E6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6920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153B5606-DD63-10BF-109F-6BD7F575B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89E902D-88FC-85C1-731E-AC68B1AF28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5EAAC8C-D371-6F6D-70D6-DDA44AB0C0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B73932-4EE8-45EE-99F3-50E895BA5F44}" type="datetimeFigureOut">
              <a:rPr lang="nl-NL" smtClean="0"/>
              <a:t>12-5-2026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2B6895A-74F0-6E4A-9E12-5F056A6208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1D47013-DD8C-837D-9F21-B03ACA0E0E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07C6567-A8B7-4D80-AC6F-BEB42054E6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9174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6B668CB-4F01-C0CB-AA46-D1BF3FEFBB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200" y="1383528"/>
            <a:ext cx="5925989" cy="3167510"/>
          </a:xfrm>
        </p:spPr>
        <p:txBody>
          <a:bodyPr anchor="b">
            <a:normAutofit/>
          </a:bodyPr>
          <a:lstStyle/>
          <a:p>
            <a:pPr algn="r"/>
            <a:r>
              <a:rPr lang="nl-NL" sz="5300" dirty="0"/>
              <a:t>Parochie-avond</a:t>
            </a:r>
            <a:br>
              <a:rPr lang="nl-NL" sz="5300" dirty="0"/>
            </a:br>
            <a:br>
              <a:rPr lang="nl-NL" sz="5300" dirty="0"/>
            </a:br>
            <a:r>
              <a:rPr lang="nl-NL" sz="5300" dirty="0"/>
              <a:t>‘t Veld, Waarland, Nieuwe Niedorp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7A00D7A-C2BA-1759-1B34-7CC1E51F87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201" y="4582814"/>
            <a:ext cx="5925987" cy="1312657"/>
          </a:xfrm>
        </p:spPr>
        <p:txBody>
          <a:bodyPr anchor="t">
            <a:normAutofit/>
          </a:bodyPr>
          <a:lstStyle/>
          <a:p>
            <a:pPr algn="r"/>
            <a:endParaRPr lang="nl-NL"/>
          </a:p>
        </p:txBody>
      </p:sp>
      <p:pic>
        <p:nvPicPr>
          <p:cNvPr id="5" name="Afbeelding 4" descr="Afbeelding met cirkel&#10;&#10;Door AI gegenereerde inhoud is mogelijk onjuist.">
            <a:extLst>
              <a:ext uri="{FF2B5EF4-FFF2-40B4-BE49-F238E27FC236}">
                <a16:creationId xmlns:a16="http://schemas.microsoft.com/office/drawing/2014/main" id="{9D66A8CF-0A7C-6316-1592-E33897D0FB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055" y="848630"/>
            <a:ext cx="2621772" cy="163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740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8F230B-60E0-EFE5-A665-BC411F392C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53811D1-A12F-E7E6-46BA-C5B2F5C01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FEEAE497-3BCA-37DC-CF1C-74A4D4BCAE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851AC31-1289-E401-0EE2-1F0EB0C0C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C949B60-450E-D2DA-41B0-E31E06B90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356" y="1188637"/>
            <a:ext cx="9984615" cy="1597228"/>
          </a:xfrm>
        </p:spPr>
        <p:txBody>
          <a:bodyPr>
            <a:normAutofit/>
          </a:bodyPr>
          <a:lstStyle/>
          <a:p>
            <a:r>
              <a:rPr lang="nl-NL" sz="6000" dirty="0"/>
              <a:t>Harde cijfers doen pijn</a:t>
            </a:r>
          </a:p>
        </p:txBody>
      </p:sp>
      <p:pic>
        <p:nvPicPr>
          <p:cNvPr id="5" name="Afbeelding 4" descr="Afbeelding met cirkel&#10;&#10;Door AI gegenereerde inhoud is mogelijk onjuist.">
            <a:extLst>
              <a:ext uri="{FF2B5EF4-FFF2-40B4-BE49-F238E27FC236}">
                <a16:creationId xmlns:a16="http://schemas.microsoft.com/office/drawing/2014/main" id="{43C2DE21-7187-62B3-E207-B483F93EDE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237" y="866904"/>
            <a:ext cx="1909461" cy="1193413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7018DAE-000F-7806-BAB5-26E02E1A5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3356" y="2382050"/>
            <a:ext cx="9984615" cy="3344426"/>
          </a:xfrm>
        </p:spPr>
        <p:txBody>
          <a:bodyPr anchor="t">
            <a:normAutofit fontScale="92500" lnSpcReduction="10000"/>
          </a:bodyPr>
          <a:lstStyle/>
          <a:p>
            <a:pPr marL="0" indent="0">
              <a:buNone/>
            </a:pPr>
            <a:r>
              <a:rPr lang="nl-NL" sz="2400" dirty="0"/>
              <a:t>				2018			2025</a:t>
            </a:r>
          </a:p>
          <a:p>
            <a:pPr marL="0" indent="0">
              <a:buNone/>
            </a:pPr>
            <a:r>
              <a:rPr lang="nl-NL" sz="2400" dirty="0"/>
              <a:t>Kerkgangers ‘t Veld		48			25</a:t>
            </a:r>
          </a:p>
          <a:p>
            <a:pPr marL="0" indent="0">
              <a:buNone/>
            </a:pPr>
            <a:r>
              <a:rPr lang="nl-NL" sz="2400" dirty="0"/>
              <a:t>		Niedorp	30			30 (met koor)</a:t>
            </a:r>
          </a:p>
          <a:p>
            <a:pPr marL="0" indent="0">
              <a:buNone/>
            </a:pPr>
            <a:r>
              <a:rPr lang="nl-NL" sz="2400" dirty="0"/>
              <a:t>		Waarland	68			30				</a:t>
            </a:r>
          </a:p>
          <a:p>
            <a:pPr marL="0" indent="0">
              <a:buNone/>
            </a:pPr>
            <a:r>
              <a:rPr lang="nl-NL" sz="2400" dirty="0" err="1"/>
              <a:t>Doopjes</a:t>
            </a:r>
            <a:r>
              <a:rPr lang="nl-NL" sz="2400" dirty="0"/>
              <a:t>	‘t Veld		  9			  0				</a:t>
            </a:r>
          </a:p>
          <a:p>
            <a:pPr marL="0" indent="0">
              <a:buNone/>
            </a:pPr>
            <a:r>
              <a:rPr lang="nl-NL" sz="2400" dirty="0"/>
              <a:t>		Niedorp	  6			  0	</a:t>
            </a:r>
          </a:p>
          <a:p>
            <a:pPr marL="0" indent="0">
              <a:buNone/>
            </a:pPr>
            <a:r>
              <a:rPr lang="nl-NL" sz="2400" dirty="0"/>
              <a:t>		Waarland	10			  0</a:t>
            </a:r>
          </a:p>
        </p:txBody>
      </p:sp>
    </p:spTree>
    <p:extLst>
      <p:ext uri="{BB962C8B-B14F-4D97-AF65-F5344CB8AC3E}">
        <p14:creationId xmlns:p14="http://schemas.microsoft.com/office/powerpoint/2010/main" val="2999834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215FFA5-361D-94B4-F791-E8F2FED0A1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C153781-5B91-958F-DFC8-26051A705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6DC97005-6D84-0982-993E-5ADF1B17A1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0637884-933B-A988-B28A-154983CA2A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1E2A3D5-BEEC-AC64-3290-422C61A98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356" y="1188637"/>
            <a:ext cx="9984615" cy="1597228"/>
          </a:xfrm>
        </p:spPr>
        <p:txBody>
          <a:bodyPr>
            <a:normAutofit/>
          </a:bodyPr>
          <a:lstStyle/>
          <a:p>
            <a:r>
              <a:rPr lang="nl-NL" sz="6000" dirty="0"/>
              <a:t>Harde cijfers doen pijn</a:t>
            </a:r>
          </a:p>
        </p:txBody>
      </p:sp>
      <p:pic>
        <p:nvPicPr>
          <p:cNvPr id="5" name="Afbeelding 4" descr="Afbeelding met cirkel&#10;&#10;Door AI gegenereerde inhoud is mogelijk onjuist.">
            <a:extLst>
              <a:ext uri="{FF2B5EF4-FFF2-40B4-BE49-F238E27FC236}">
                <a16:creationId xmlns:a16="http://schemas.microsoft.com/office/drawing/2014/main" id="{655D650A-EA47-D4C5-BC2D-BC10D60127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237" y="866904"/>
            <a:ext cx="1909461" cy="1193413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383D69D-7E79-A9E3-A221-1D1F11A2D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3356" y="2382050"/>
            <a:ext cx="9984615" cy="334442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nl-NL" sz="2400" dirty="0"/>
              <a:t>				 </a:t>
            </a:r>
            <a:r>
              <a:rPr lang="nl-NL" sz="2400" b="1" dirty="0"/>
              <a:t>2018</a:t>
            </a:r>
            <a:r>
              <a:rPr lang="nl-NL" sz="2400" dirty="0"/>
              <a:t>		  </a:t>
            </a:r>
            <a:r>
              <a:rPr lang="nl-NL" sz="2400" b="1" dirty="0"/>
              <a:t>2025</a:t>
            </a:r>
          </a:p>
          <a:p>
            <a:pPr marL="0" indent="0">
              <a:buNone/>
            </a:pPr>
            <a:r>
              <a:rPr lang="nl-NL" sz="2400" dirty="0"/>
              <a:t>Communicanten ‘t Veld	     6                              7                              </a:t>
            </a:r>
          </a:p>
          <a:p>
            <a:pPr marL="0" indent="0">
              <a:buNone/>
            </a:pPr>
            <a:r>
              <a:rPr lang="nl-NL" sz="2400" dirty="0"/>
              <a:t>		        Niedorp	     9                              2                                                                       	                       Waarland	  12                              3				</a:t>
            </a:r>
          </a:p>
          <a:p>
            <a:pPr marL="0" indent="0">
              <a:buNone/>
            </a:pPr>
            <a:r>
              <a:rPr lang="nl-NL" sz="2400" dirty="0"/>
              <a:t>Vormelingen	         ‘t Veld	     6		</a:t>
            </a:r>
            <a:r>
              <a:rPr lang="nl-NL" sz="2400"/>
              <a:t>        1</a:t>
            </a:r>
            <a:r>
              <a:rPr lang="nl-NL" sz="2400" dirty="0"/>
              <a:t>				</a:t>
            </a:r>
          </a:p>
          <a:p>
            <a:pPr marL="0" indent="0">
              <a:buNone/>
            </a:pPr>
            <a:r>
              <a:rPr lang="nl-NL" sz="2400" dirty="0"/>
              <a:t>		        Niedorp	     5		        2	</a:t>
            </a:r>
          </a:p>
          <a:p>
            <a:pPr marL="0" indent="0">
              <a:buNone/>
            </a:pPr>
            <a:r>
              <a:rPr lang="nl-NL" sz="2400" dirty="0"/>
              <a:t>		        Waarland	  10		        0</a:t>
            </a:r>
          </a:p>
        </p:txBody>
      </p:sp>
    </p:spTree>
    <p:extLst>
      <p:ext uri="{BB962C8B-B14F-4D97-AF65-F5344CB8AC3E}">
        <p14:creationId xmlns:p14="http://schemas.microsoft.com/office/powerpoint/2010/main" val="3369378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624F11B-0833-972B-79E1-40CACF1EE6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9FF771D-17D8-3515-5E67-26A686B5F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0136AF62-54A7-7448-C420-AFA41D3227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4AF064C-A769-9B13-08DD-129CAE1685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58F241B-7D01-917A-6F4B-19E2F3C37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356" y="1188637"/>
            <a:ext cx="9984615" cy="1597228"/>
          </a:xfrm>
        </p:spPr>
        <p:txBody>
          <a:bodyPr>
            <a:normAutofit/>
          </a:bodyPr>
          <a:lstStyle/>
          <a:p>
            <a:r>
              <a:rPr lang="nl-NL" sz="6000" dirty="0"/>
              <a:t>Harde cijfers doen pijn</a:t>
            </a:r>
          </a:p>
        </p:txBody>
      </p:sp>
      <p:pic>
        <p:nvPicPr>
          <p:cNvPr id="5" name="Afbeelding 4" descr="Afbeelding met cirkel&#10;&#10;Door AI gegenereerde inhoud is mogelijk onjuist.">
            <a:extLst>
              <a:ext uri="{FF2B5EF4-FFF2-40B4-BE49-F238E27FC236}">
                <a16:creationId xmlns:a16="http://schemas.microsoft.com/office/drawing/2014/main" id="{649EB131-D483-B934-369C-8B572BC946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237" y="866904"/>
            <a:ext cx="1909461" cy="1193413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9E8C833-17BC-05F1-F7A6-171C5DAA2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3356" y="2382050"/>
            <a:ext cx="9984615" cy="3344426"/>
          </a:xfrm>
        </p:spPr>
        <p:txBody>
          <a:bodyPr anchor="t">
            <a:normAutofit fontScale="92500" lnSpcReduction="10000"/>
          </a:bodyPr>
          <a:lstStyle/>
          <a:p>
            <a:pPr marL="0" indent="0">
              <a:buNone/>
            </a:pPr>
            <a:r>
              <a:rPr lang="nl-NL" sz="2400" dirty="0"/>
              <a:t>				</a:t>
            </a:r>
            <a:r>
              <a:rPr lang="nl-NL" sz="2400" b="1" dirty="0"/>
              <a:t>2017</a:t>
            </a:r>
            <a:r>
              <a:rPr lang="nl-NL" sz="2400" dirty="0"/>
              <a:t>				</a:t>
            </a:r>
            <a:r>
              <a:rPr lang="nl-NL" sz="2400" b="1" dirty="0"/>
              <a:t>2024</a:t>
            </a:r>
          </a:p>
          <a:p>
            <a:pPr marL="0" indent="0">
              <a:buNone/>
            </a:pPr>
            <a:r>
              <a:rPr lang="nl-NL" sz="2400" b="1" dirty="0"/>
              <a:t>Baten</a:t>
            </a:r>
            <a:r>
              <a:rPr lang="nl-NL" sz="2400" dirty="0"/>
              <a:t>		 ‘t Veld		69.000                                             56.000</a:t>
            </a:r>
          </a:p>
          <a:p>
            <a:pPr marL="0" indent="0">
              <a:buNone/>
            </a:pPr>
            <a:r>
              <a:rPr lang="nl-NL" sz="2400" dirty="0"/>
              <a:t>		Niedorp	39.000 (</a:t>
            </a:r>
            <a:r>
              <a:rPr lang="nl-NL" sz="2400" dirty="0" err="1"/>
              <a:t>inc.</a:t>
            </a:r>
            <a:r>
              <a:rPr lang="nl-NL" sz="2400" dirty="0"/>
              <a:t> </a:t>
            </a:r>
            <a:r>
              <a:rPr lang="nl-NL" sz="2400" dirty="0" err="1"/>
              <a:t>Begraafpl</a:t>
            </a:r>
            <a:r>
              <a:rPr lang="nl-NL" sz="2400" dirty="0"/>
              <a:t>)	            20.000		</a:t>
            </a:r>
          </a:p>
          <a:p>
            <a:pPr marL="0" indent="0">
              <a:buNone/>
            </a:pPr>
            <a:r>
              <a:rPr lang="nl-NL" sz="2400" dirty="0"/>
              <a:t>		Waarland	64.000	                                            56.000			</a:t>
            </a:r>
          </a:p>
          <a:p>
            <a:pPr marL="0" indent="0">
              <a:buNone/>
            </a:pPr>
            <a:r>
              <a:rPr lang="nl-NL" sz="2400" b="1" dirty="0"/>
              <a:t>Lasten</a:t>
            </a:r>
            <a:r>
              <a:rPr lang="nl-NL" sz="2400" dirty="0"/>
              <a:t>	1)	‘t Veld		74.000		                            71.000				Niedorp	33.000			            29.000	</a:t>
            </a:r>
          </a:p>
          <a:p>
            <a:pPr marL="0" indent="0">
              <a:buNone/>
            </a:pPr>
            <a:r>
              <a:rPr lang="nl-NL" sz="2400" dirty="0"/>
              <a:t>		Waarland	63.000	                                            52.000</a:t>
            </a:r>
          </a:p>
          <a:p>
            <a:pPr marL="0" indent="0">
              <a:buNone/>
            </a:pPr>
            <a:r>
              <a:rPr lang="nl-NL" sz="1700" dirty="0">
                <a:solidFill>
                  <a:srgbClr val="FF0000"/>
                </a:solidFill>
              </a:rPr>
              <a:t>1) Géén rekening gehouden met groot onderhoud!</a:t>
            </a:r>
            <a:r>
              <a:rPr lang="nl-NL" sz="2400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4034767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FFA868B-29A5-0633-E07E-E3243A9D00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3458452-B7F2-198C-D9BC-A4F986A73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A52711F4-5FD6-FE32-DBE0-7091585FE5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8CBD7AF-8718-A90A-1647-3B40C75D9E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445ED54-0C36-AE5E-76F0-227222841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356" y="1188637"/>
            <a:ext cx="9984615" cy="1597228"/>
          </a:xfrm>
        </p:spPr>
        <p:txBody>
          <a:bodyPr>
            <a:normAutofit/>
          </a:bodyPr>
          <a:lstStyle/>
          <a:p>
            <a:r>
              <a:rPr lang="nl-NL" sz="6000" dirty="0"/>
              <a:t>Harde cijfers doen pijn</a:t>
            </a:r>
          </a:p>
        </p:txBody>
      </p:sp>
      <p:pic>
        <p:nvPicPr>
          <p:cNvPr id="5" name="Afbeelding 4" descr="Afbeelding met cirkel&#10;&#10;Door AI gegenereerde inhoud is mogelijk onjuist.">
            <a:extLst>
              <a:ext uri="{FF2B5EF4-FFF2-40B4-BE49-F238E27FC236}">
                <a16:creationId xmlns:a16="http://schemas.microsoft.com/office/drawing/2014/main" id="{F564EE41-1658-95EE-4395-9C66CDFF74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237" y="866904"/>
            <a:ext cx="1909461" cy="1193413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E078607-F6E9-76B4-85CC-999E8573C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3356" y="2382050"/>
            <a:ext cx="9984615" cy="334442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nl-NL" sz="2400" dirty="0"/>
              <a:t>				</a:t>
            </a:r>
            <a:r>
              <a:rPr lang="nl-NL" sz="2400" b="1" dirty="0"/>
              <a:t>2017</a:t>
            </a:r>
            <a:r>
              <a:rPr lang="nl-NL" sz="2400" dirty="0"/>
              <a:t>		</a:t>
            </a:r>
            <a:r>
              <a:rPr lang="nl-NL" sz="2400" b="1" dirty="0"/>
              <a:t>2024</a:t>
            </a:r>
          </a:p>
          <a:p>
            <a:pPr marL="0" indent="0">
              <a:buNone/>
            </a:pPr>
            <a:r>
              <a:rPr lang="nl-NL" sz="2400" b="1" dirty="0"/>
              <a:t>Totaal Vermogen 	</a:t>
            </a:r>
          </a:p>
          <a:p>
            <a:pPr marL="0" indent="0">
              <a:buNone/>
            </a:pPr>
            <a:r>
              <a:rPr lang="nl-NL" sz="2400" dirty="0"/>
              <a:t>		 ‘t Veld		608.000                 529.000</a:t>
            </a:r>
          </a:p>
          <a:p>
            <a:pPr marL="0" indent="0">
              <a:buNone/>
            </a:pPr>
            <a:r>
              <a:rPr lang="nl-NL" sz="2400" dirty="0"/>
              <a:t>		Niedorp 	   56.000	       12.000 1)</a:t>
            </a:r>
          </a:p>
          <a:p>
            <a:pPr marL="0" indent="0">
              <a:buNone/>
            </a:pPr>
            <a:r>
              <a:rPr lang="nl-NL" sz="2400" dirty="0"/>
              <a:t>		Waarland 	434.000	     499.000 2)			     </a:t>
            </a:r>
            <a:r>
              <a:rPr lang="nl-NL" sz="1600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nl-NL" sz="1600" dirty="0">
                <a:solidFill>
                  <a:srgbClr val="FF0000"/>
                </a:solidFill>
              </a:rPr>
              <a:t>1) Excl. voorziening begraafplaats</a:t>
            </a:r>
            <a:r>
              <a:rPr lang="nl-NL" sz="2000" dirty="0"/>
              <a:t>	</a:t>
            </a:r>
          </a:p>
          <a:p>
            <a:pPr marL="0" indent="0">
              <a:buNone/>
            </a:pPr>
            <a:r>
              <a:rPr lang="nl-NL" sz="1600" dirty="0">
                <a:solidFill>
                  <a:srgbClr val="FF0000"/>
                </a:solidFill>
              </a:rPr>
              <a:t>2) Beleggingen in waarde gestegen</a:t>
            </a:r>
          </a:p>
        </p:txBody>
      </p:sp>
    </p:spTree>
    <p:extLst>
      <p:ext uri="{BB962C8B-B14F-4D97-AF65-F5344CB8AC3E}">
        <p14:creationId xmlns:p14="http://schemas.microsoft.com/office/powerpoint/2010/main" val="234681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C01B35-6833-4BBA-2365-E96CF6AF0F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6F25505-5ADD-8673-C60C-DAD62DF93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9B9C8738-4020-ACD1-6866-992727B45E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84BBDD2-78B0-7ECF-17FD-DFEF7C9DB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0731268-38E5-4B90-AB61-B727B8F14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356" y="1188637"/>
            <a:ext cx="9984615" cy="1597228"/>
          </a:xfrm>
        </p:spPr>
        <p:txBody>
          <a:bodyPr>
            <a:normAutofit/>
          </a:bodyPr>
          <a:lstStyle/>
          <a:p>
            <a:r>
              <a:rPr lang="nl-NL" sz="6000" dirty="0"/>
              <a:t>Stappen in de komende tijd</a:t>
            </a:r>
          </a:p>
        </p:txBody>
      </p:sp>
      <p:pic>
        <p:nvPicPr>
          <p:cNvPr id="5" name="Afbeelding 4" descr="Afbeelding met cirkel&#10;&#10;Door AI gegenereerde inhoud is mogelijk onjuist.">
            <a:extLst>
              <a:ext uri="{FF2B5EF4-FFF2-40B4-BE49-F238E27FC236}">
                <a16:creationId xmlns:a16="http://schemas.microsoft.com/office/drawing/2014/main" id="{8DBE2205-973D-A4B7-0E1C-9655A763E7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237" y="866904"/>
            <a:ext cx="1909461" cy="1193413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D42D738-219B-C9C3-2802-4E57AFA1E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0915" y="2610319"/>
            <a:ext cx="8501230" cy="3344426"/>
          </a:xfrm>
        </p:spPr>
        <p:txBody>
          <a:bodyPr anchor="t">
            <a:normAutofit fontScale="70000" lnSpcReduction="20000"/>
          </a:bodyPr>
          <a:lstStyle/>
          <a:p>
            <a:r>
              <a:rPr lang="nl-NL" sz="6000" dirty="0"/>
              <a:t>Gesprekken met de raden in werkgroep fusie</a:t>
            </a:r>
          </a:p>
          <a:p>
            <a:r>
              <a:rPr lang="nl-NL" sz="6000" dirty="0"/>
              <a:t>Fusieplan</a:t>
            </a:r>
          </a:p>
          <a:p>
            <a:r>
              <a:rPr lang="nl-NL" sz="6000" dirty="0"/>
              <a:t>Aanvraag bij Bisdom</a:t>
            </a:r>
          </a:p>
          <a:p>
            <a:r>
              <a:rPr lang="nl-NL" sz="6000" dirty="0"/>
              <a:t>Binnen de parochies verandert eigenlijk dit jaar nog niets</a:t>
            </a:r>
            <a:endParaRPr lang="nl-NL" sz="3000" dirty="0"/>
          </a:p>
        </p:txBody>
      </p:sp>
    </p:spTree>
    <p:extLst>
      <p:ext uri="{BB962C8B-B14F-4D97-AF65-F5344CB8AC3E}">
        <p14:creationId xmlns:p14="http://schemas.microsoft.com/office/powerpoint/2010/main" val="6852120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09357FD-A0D8-19AC-6AEF-C261465D7D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9BAA0CE-2E60-B6D3-4B8B-EC07F6734C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4EE0ED54-110E-F437-9EA4-5D114D2C7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49BA99B-82D4-B22D-C66B-FDE9D3EDEC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1ACE065-A2B0-9EB2-4034-B692A3F55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356" y="1188637"/>
            <a:ext cx="9984615" cy="1597228"/>
          </a:xfrm>
        </p:spPr>
        <p:txBody>
          <a:bodyPr>
            <a:normAutofit/>
          </a:bodyPr>
          <a:lstStyle/>
          <a:p>
            <a:r>
              <a:rPr lang="nl-NL" sz="6000" dirty="0"/>
              <a:t>Vervolg van deze avond</a:t>
            </a:r>
          </a:p>
        </p:txBody>
      </p:sp>
      <p:pic>
        <p:nvPicPr>
          <p:cNvPr id="5" name="Afbeelding 4" descr="Afbeelding met cirkel&#10;&#10;Door AI gegenereerde inhoud is mogelijk onjuist.">
            <a:extLst>
              <a:ext uri="{FF2B5EF4-FFF2-40B4-BE49-F238E27FC236}">
                <a16:creationId xmlns:a16="http://schemas.microsoft.com/office/drawing/2014/main" id="{1B81D152-360C-B3A4-6313-8D7BA936EF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237" y="866904"/>
            <a:ext cx="1909461" cy="1193413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0671310-FB5C-2E81-C46E-F597FEB2E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0077" y="3047598"/>
            <a:ext cx="8501230" cy="3344426"/>
          </a:xfrm>
        </p:spPr>
        <p:txBody>
          <a:bodyPr anchor="t">
            <a:normAutofit fontScale="62500" lnSpcReduction="20000"/>
          </a:bodyPr>
          <a:lstStyle/>
          <a:p>
            <a:r>
              <a:rPr lang="nl-NL" sz="6000" dirty="0"/>
              <a:t>Aan de slag met uw antwoorden en vragen</a:t>
            </a:r>
          </a:p>
          <a:p>
            <a:r>
              <a:rPr lang="nl-NL" sz="6000" dirty="0"/>
              <a:t>Aan de slag met de fusie</a:t>
            </a:r>
          </a:p>
          <a:p>
            <a:r>
              <a:rPr lang="nl-NL" sz="6000" dirty="0"/>
              <a:t>Aan de slag om met u, de raden, het pastorale team om te werken aan de toekomst van de parochies binnen </a:t>
            </a:r>
            <a:r>
              <a:rPr lang="nl-NL" sz="6000"/>
              <a:t>de fusieparochie</a:t>
            </a:r>
            <a:endParaRPr lang="nl-NL" sz="3000" dirty="0"/>
          </a:p>
          <a:p>
            <a:pPr marL="0" indent="0">
              <a:buNone/>
            </a:pPr>
            <a:endParaRPr lang="nl-NL" sz="3000" dirty="0"/>
          </a:p>
        </p:txBody>
      </p:sp>
    </p:spTree>
    <p:extLst>
      <p:ext uri="{BB962C8B-B14F-4D97-AF65-F5344CB8AC3E}">
        <p14:creationId xmlns:p14="http://schemas.microsoft.com/office/powerpoint/2010/main" val="12362816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1DE91E-08DD-EA41-0B7F-44B4CFB232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DE1D911-15E7-1D2A-9D84-CCF73C9D7E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5D21427C-45DA-A3AE-7AE5-D1922BDAF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DA9239D-630B-5257-B1C2-DFCD1CF24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5773C30-E4BD-7710-DB30-A7AA9E6C6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7385" y="3335867"/>
            <a:ext cx="9984615" cy="1597228"/>
          </a:xfrm>
        </p:spPr>
        <p:txBody>
          <a:bodyPr>
            <a:noAutofit/>
          </a:bodyPr>
          <a:lstStyle/>
          <a:p>
            <a:r>
              <a:rPr lang="nl-NL" sz="23500" dirty="0"/>
              <a:t>Dank!</a:t>
            </a:r>
          </a:p>
        </p:txBody>
      </p:sp>
      <p:pic>
        <p:nvPicPr>
          <p:cNvPr id="5" name="Afbeelding 4" descr="Afbeelding met cirkel&#10;&#10;Door AI gegenereerde inhoud is mogelijk onjuist.">
            <a:extLst>
              <a:ext uri="{FF2B5EF4-FFF2-40B4-BE49-F238E27FC236}">
                <a16:creationId xmlns:a16="http://schemas.microsoft.com/office/drawing/2014/main" id="{CD5BC468-01DD-711C-B06D-540E227673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237" y="866904"/>
            <a:ext cx="1909461" cy="1193413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E0E4573-5A4B-C899-46BA-CB3B8E263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0077" y="3047598"/>
            <a:ext cx="8501230" cy="334442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nl-NL" sz="3000" dirty="0"/>
          </a:p>
          <a:p>
            <a:pPr marL="0" indent="0">
              <a:buNone/>
            </a:pPr>
            <a:endParaRPr lang="nl-NL" sz="3000" dirty="0"/>
          </a:p>
          <a:p>
            <a:pPr marL="0" indent="0">
              <a:buNone/>
            </a:pPr>
            <a:endParaRPr lang="nl-NL" sz="3000" dirty="0"/>
          </a:p>
          <a:p>
            <a:pPr marL="0" indent="0">
              <a:buNone/>
            </a:pPr>
            <a:endParaRPr lang="nl-NL" sz="3000" dirty="0"/>
          </a:p>
          <a:p>
            <a:pPr marL="0" indent="0">
              <a:buNone/>
            </a:pPr>
            <a:endParaRPr lang="nl-NL" sz="3000" dirty="0"/>
          </a:p>
          <a:p>
            <a:pPr marL="0" indent="0">
              <a:buNone/>
            </a:pPr>
            <a:r>
              <a:rPr lang="nl-NL" sz="3000"/>
              <a:t>www.swvfranciscus.nl</a:t>
            </a:r>
            <a:endParaRPr lang="nl-NL" sz="3000" dirty="0"/>
          </a:p>
        </p:txBody>
      </p:sp>
    </p:spTree>
    <p:extLst>
      <p:ext uri="{BB962C8B-B14F-4D97-AF65-F5344CB8AC3E}">
        <p14:creationId xmlns:p14="http://schemas.microsoft.com/office/powerpoint/2010/main" val="4004790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F451A30-466B-4996-9BA5-CD6ABCC6D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F8CE2B1-5E1C-07D5-8242-A1DFB5458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356" y="1188637"/>
            <a:ext cx="9984615" cy="1597228"/>
          </a:xfrm>
        </p:spPr>
        <p:txBody>
          <a:bodyPr>
            <a:normAutofit/>
          </a:bodyPr>
          <a:lstStyle/>
          <a:p>
            <a:r>
              <a:rPr lang="nl-NL" sz="6000"/>
              <a:t>Welkom</a:t>
            </a:r>
          </a:p>
        </p:txBody>
      </p:sp>
      <p:pic>
        <p:nvPicPr>
          <p:cNvPr id="5" name="Afbeelding 4" descr="Afbeelding met cirkel&#10;&#10;Door AI gegenereerde inhoud is mogelijk onjuist.">
            <a:extLst>
              <a:ext uri="{FF2B5EF4-FFF2-40B4-BE49-F238E27FC236}">
                <a16:creationId xmlns:a16="http://schemas.microsoft.com/office/drawing/2014/main" id="{5A84951A-CBCF-AE6D-BF8E-232ABC9DA3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237" y="866904"/>
            <a:ext cx="1909461" cy="1193413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DCB3D16-8041-8824-A41F-B4CDDAE7B7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60" y="2382050"/>
            <a:ext cx="5546718" cy="3344426"/>
          </a:xfrm>
        </p:spPr>
        <p:txBody>
          <a:bodyPr anchor="t">
            <a:normAutofit fontScale="92500" lnSpcReduction="10000"/>
          </a:bodyPr>
          <a:lstStyle/>
          <a:p>
            <a:r>
              <a:rPr lang="nl-NL" sz="2400" dirty="0"/>
              <a:t>Programma:</a:t>
            </a:r>
          </a:p>
          <a:p>
            <a:pPr lvl="1"/>
            <a:r>
              <a:rPr lang="nl-NL" dirty="0"/>
              <a:t>Voorstellen bestuur</a:t>
            </a:r>
          </a:p>
          <a:p>
            <a:pPr lvl="1"/>
            <a:r>
              <a:rPr lang="nl-NL" dirty="0"/>
              <a:t>Inleiding op de avond</a:t>
            </a:r>
          </a:p>
          <a:p>
            <a:pPr lvl="1"/>
            <a:r>
              <a:rPr lang="nl-NL" dirty="0"/>
              <a:t>Enkele vragen aan u om met elkaar te bespreken</a:t>
            </a:r>
          </a:p>
          <a:p>
            <a:pPr lvl="1"/>
            <a:r>
              <a:rPr lang="nl-NL" dirty="0"/>
              <a:t>Pauze</a:t>
            </a:r>
          </a:p>
          <a:p>
            <a:pPr lvl="1"/>
            <a:r>
              <a:rPr lang="nl-NL" dirty="0"/>
              <a:t>Terugkoppeling op de vragen</a:t>
            </a:r>
          </a:p>
          <a:p>
            <a:pPr lvl="1"/>
            <a:r>
              <a:rPr lang="nl-NL" dirty="0"/>
              <a:t>Noodzaak tot fusie?</a:t>
            </a:r>
          </a:p>
          <a:p>
            <a:pPr lvl="1"/>
            <a:r>
              <a:rPr lang="nl-NL" dirty="0"/>
              <a:t>Vervolg van deze avond</a:t>
            </a:r>
          </a:p>
          <a:p>
            <a:pPr lvl="1"/>
            <a:r>
              <a:rPr lang="nl-NL" dirty="0"/>
              <a:t>Afsluiting</a:t>
            </a:r>
            <a:endParaRPr lang="nl-NL" sz="1700" dirty="0"/>
          </a:p>
        </p:txBody>
      </p:sp>
    </p:spTree>
    <p:extLst>
      <p:ext uri="{BB962C8B-B14F-4D97-AF65-F5344CB8AC3E}">
        <p14:creationId xmlns:p14="http://schemas.microsoft.com/office/powerpoint/2010/main" val="2618098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178838-D129-CAA2-8216-2435DD4A21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6C668FA-7445-B184-4C18-4A64707759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27BD306A-EC1B-7969-13D0-148268D643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4562B76-57A9-A703-C342-5231C4A9D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32B371B-F268-DD88-56AD-C511BE827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356" y="1188637"/>
            <a:ext cx="9984615" cy="1597228"/>
          </a:xfrm>
        </p:spPr>
        <p:txBody>
          <a:bodyPr>
            <a:normAutofit/>
          </a:bodyPr>
          <a:lstStyle/>
          <a:p>
            <a:r>
              <a:rPr lang="nl-NL" sz="6000" dirty="0"/>
              <a:t>Het bestuur</a:t>
            </a:r>
          </a:p>
        </p:txBody>
      </p:sp>
      <p:pic>
        <p:nvPicPr>
          <p:cNvPr id="5" name="Afbeelding 4" descr="Afbeelding met cirkel&#10;&#10;Door AI gegenereerde inhoud is mogelijk onjuist.">
            <a:extLst>
              <a:ext uri="{FF2B5EF4-FFF2-40B4-BE49-F238E27FC236}">
                <a16:creationId xmlns:a16="http://schemas.microsoft.com/office/drawing/2014/main" id="{33EA0AFD-6FC4-902D-D25C-B9F7885358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237" y="866904"/>
            <a:ext cx="1909461" cy="1193413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88C1342-84E2-A2D8-49E3-D8AFC44441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60" y="2382050"/>
            <a:ext cx="5546718" cy="3344426"/>
          </a:xfrm>
        </p:spPr>
        <p:txBody>
          <a:bodyPr anchor="t">
            <a:normAutofit/>
          </a:bodyPr>
          <a:lstStyle/>
          <a:p>
            <a:r>
              <a:rPr lang="nl-NL" sz="2400" dirty="0"/>
              <a:t>Pastoor Kees van Lent (voorzitter)</a:t>
            </a:r>
          </a:p>
          <a:p>
            <a:r>
              <a:rPr lang="nl-NL" sz="2400" dirty="0"/>
              <a:t>Mariosé Huits (secretaris)</a:t>
            </a:r>
          </a:p>
          <a:p>
            <a:r>
              <a:rPr lang="nl-NL" sz="2400" dirty="0"/>
              <a:t>Matthijs Boeser (penningmeester)</a:t>
            </a:r>
          </a:p>
          <a:p>
            <a:r>
              <a:rPr lang="nl-NL" sz="2400" dirty="0"/>
              <a:t>Henk Meijer (bestuurslid)</a:t>
            </a:r>
          </a:p>
          <a:p>
            <a:r>
              <a:rPr lang="nl-NL" sz="2400" dirty="0"/>
              <a:t>Mirella Smit (communicatie coördinator)</a:t>
            </a:r>
          </a:p>
          <a:p>
            <a:r>
              <a:rPr lang="nl-NL" sz="1600" dirty="0"/>
              <a:t>Vacant: </a:t>
            </a:r>
            <a:r>
              <a:rPr lang="nl-NL" sz="1600" dirty="0" err="1"/>
              <a:t>vice-voorzitter</a:t>
            </a:r>
            <a:endParaRPr lang="nl-NL" sz="1600" dirty="0"/>
          </a:p>
          <a:p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151927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FC1411-3608-DC49-B265-5421407734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02EBECC-53A7-E4A3-4E61-AE569DB08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E691C442-A241-6BE2-17BE-BD5C5CD32C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2B8F40E-D03C-9FBA-1FC8-8D6E8D405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85DB476-767A-3C49-7FB8-836EB40F9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356" y="1188637"/>
            <a:ext cx="9984615" cy="1597228"/>
          </a:xfrm>
        </p:spPr>
        <p:txBody>
          <a:bodyPr>
            <a:normAutofit/>
          </a:bodyPr>
          <a:lstStyle/>
          <a:p>
            <a:r>
              <a:rPr lang="nl-NL" sz="6000" dirty="0"/>
              <a:t>Inleiding op de avond</a:t>
            </a:r>
          </a:p>
        </p:txBody>
      </p:sp>
      <p:pic>
        <p:nvPicPr>
          <p:cNvPr id="5" name="Afbeelding 4" descr="Afbeelding met cirkel&#10;&#10;Door AI gegenereerde inhoud is mogelijk onjuist.">
            <a:extLst>
              <a:ext uri="{FF2B5EF4-FFF2-40B4-BE49-F238E27FC236}">
                <a16:creationId xmlns:a16="http://schemas.microsoft.com/office/drawing/2014/main" id="{1194500A-EF65-E1B3-B297-66DE3553AF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237" y="866904"/>
            <a:ext cx="1909461" cy="1193413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665FC41-0AF3-E541-0954-A728AAA4D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60" y="2382050"/>
            <a:ext cx="5546718" cy="3344426"/>
          </a:xfrm>
        </p:spPr>
        <p:txBody>
          <a:bodyPr anchor="t">
            <a:normAutofit/>
          </a:bodyPr>
          <a:lstStyle/>
          <a:p>
            <a:r>
              <a:rPr lang="nl-NL" sz="2400" dirty="0"/>
              <a:t>Per 1 december 2025 uitbreiding met parochies Warmenhuizen en Burgerbrug</a:t>
            </a:r>
          </a:p>
          <a:p>
            <a:r>
              <a:rPr lang="nl-NL" sz="2400" dirty="0"/>
              <a:t>Vooruitkijken als bestuur en daarom ook nadenken over fusie</a:t>
            </a:r>
          </a:p>
          <a:p>
            <a:r>
              <a:rPr lang="nl-NL" sz="2400" dirty="0"/>
              <a:t>Staan voor de parochies i.s.m. het bisdom </a:t>
            </a:r>
          </a:p>
          <a:p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072098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49B2ED-9E98-E207-2094-66EA3A9C21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6C68FE4-4EB0-0652-F47A-0C4224FF1D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6CA08AED-F586-A8D4-9FD0-F6F01EFC6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BCE5AF2-94FB-3955-9C5D-B97ED99C2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778061-6674-2F3E-BE23-CD8A52A4D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356" y="1188637"/>
            <a:ext cx="9984615" cy="1597228"/>
          </a:xfrm>
        </p:spPr>
        <p:txBody>
          <a:bodyPr>
            <a:normAutofit/>
          </a:bodyPr>
          <a:lstStyle/>
          <a:p>
            <a:r>
              <a:rPr lang="nl-NL" sz="6000" dirty="0"/>
              <a:t>Inleidende vraag</a:t>
            </a:r>
          </a:p>
        </p:txBody>
      </p:sp>
      <p:pic>
        <p:nvPicPr>
          <p:cNvPr id="5" name="Afbeelding 4" descr="Afbeelding met cirkel&#10;&#10;Door AI gegenereerde inhoud is mogelijk onjuist.">
            <a:extLst>
              <a:ext uri="{FF2B5EF4-FFF2-40B4-BE49-F238E27FC236}">
                <a16:creationId xmlns:a16="http://schemas.microsoft.com/office/drawing/2014/main" id="{09A0D59B-3E0C-65A3-5B8E-E7B31D7C12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237" y="866904"/>
            <a:ext cx="1909461" cy="1193413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63B04CE-AC99-2F88-E938-14BAC29D6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0580" y="2399923"/>
            <a:ext cx="8501230" cy="334442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nl-NL" sz="6000" dirty="0"/>
              <a:t>Wat maakt dat u hier vanavond bent?</a:t>
            </a:r>
          </a:p>
          <a:p>
            <a:pPr marL="0" indent="0">
              <a:buNone/>
            </a:pPr>
            <a:endParaRPr lang="nl-NL" sz="3000" dirty="0"/>
          </a:p>
          <a:p>
            <a:pPr marL="0" indent="0">
              <a:buNone/>
            </a:pPr>
            <a:r>
              <a:rPr lang="nl-NL" sz="3000" dirty="0"/>
              <a:t>Korte terugkoppeling vanuit de groepjes</a:t>
            </a:r>
          </a:p>
        </p:txBody>
      </p:sp>
    </p:spTree>
    <p:extLst>
      <p:ext uri="{BB962C8B-B14F-4D97-AF65-F5344CB8AC3E}">
        <p14:creationId xmlns:p14="http://schemas.microsoft.com/office/powerpoint/2010/main" val="1942710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8AF8A8-7808-2399-DF9E-FE8A336B43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D9D2619-BDB9-3BDD-E74A-0B2B20A0A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61EDBF7B-3587-6C33-AEB3-A943011162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7C4CFC3-9FE2-E281-7E3F-D0BF213C5B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7436DC5-B25D-8992-19C7-38A5953F0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356" y="1188637"/>
            <a:ext cx="9984615" cy="1597228"/>
          </a:xfrm>
        </p:spPr>
        <p:txBody>
          <a:bodyPr>
            <a:normAutofit/>
          </a:bodyPr>
          <a:lstStyle/>
          <a:p>
            <a:r>
              <a:rPr lang="nl-NL" sz="6000" dirty="0"/>
              <a:t>Overige vragen</a:t>
            </a:r>
          </a:p>
        </p:txBody>
      </p:sp>
      <p:pic>
        <p:nvPicPr>
          <p:cNvPr id="5" name="Afbeelding 4" descr="Afbeelding met cirkel&#10;&#10;Door AI gegenereerde inhoud is mogelijk onjuist.">
            <a:extLst>
              <a:ext uri="{FF2B5EF4-FFF2-40B4-BE49-F238E27FC236}">
                <a16:creationId xmlns:a16="http://schemas.microsoft.com/office/drawing/2014/main" id="{C827FD26-DCB1-696D-0F22-28E02BC06E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237" y="866904"/>
            <a:ext cx="1909461" cy="1193413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95BC970-F986-0A1A-2F00-211BFAC23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0580" y="2399923"/>
            <a:ext cx="8501230" cy="3344426"/>
          </a:xfrm>
        </p:spPr>
        <p:txBody>
          <a:bodyPr anchor="t">
            <a:normAutofit fontScale="40000" lnSpcReduction="20000"/>
          </a:bodyPr>
          <a:lstStyle/>
          <a:p>
            <a:pPr marL="1143000" indent="-1143000">
              <a:buAutoNum type="arabicPeriod"/>
            </a:pPr>
            <a:r>
              <a:rPr lang="nl-NL" sz="6000" dirty="0"/>
              <a:t>Wat maakt dat het woord fusie vaak een negatieve klank heeft?</a:t>
            </a:r>
          </a:p>
          <a:p>
            <a:pPr marL="1143000" indent="-1143000">
              <a:buAutoNum type="arabicPeriod"/>
            </a:pPr>
            <a:r>
              <a:rPr lang="nl-NL" sz="6000" dirty="0"/>
              <a:t>Hoe ziet u uw eigen rol binnen de parochie over 5 jaar?</a:t>
            </a:r>
          </a:p>
          <a:p>
            <a:pPr marL="1143000" indent="-1143000">
              <a:buAutoNum type="arabicPeriod"/>
            </a:pPr>
            <a:r>
              <a:rPr lang="nl-NL" sz="6000" dirty="0"/>
              <a:t>Wat gaat binnen deze parochie goed en wat zou ondersteuning/samenwerking kunnen gebruiken?</a:t>
            </a:r>
          </a:p>
          <a:p>
            <a:pPr marL="1143000" indent="-1143000">
              <a:buAutoNum type="arabicPeriod"/>
            </a:pPr>
            <a:r>
              <a:rPr lang="nl-NL" sz="6000" dirty="0"/>
              <a:t>Hoe ziet u de inzet van het pastorale team in vieringen over 5 jaar?</a:t>
            </a:r>
          </a:p>
          <a:p>
            <a:pPr marL="1143000" indent="-1143000">
              <a:buAutoNum type="arabicPeriod"/>
            </a:pPr>
            <a:r>
              <a:rPr lang="nl-NL" sz="6000" dirty="0"/>
              <a:t>Welke vraag mist u nog?</a:t>
            </a:r>
          </a:p>
          <a:p>
            <a:pPr marL="0" indent="0">
              <a:buNone/>
            </a:pPr>
            <a:endParaRPr lang="nl-NL" sz="3000" dirty="0"/>
          </a:p>
          <a:p>
            <a:pPr marL="0" indent="0">
              <a:buNone/>
            </a:pPr>
            <a:r>
              <a:rPr lang="nl-NL" sz="3000" dirty="0"/>
              <a:t>Vult u uw antwoorden </a:t>
            </a:r>
            <a:r>
              <a:rPr lang="nl-NL" sz="3000" dirty="0" err="1"/>
              <a:t>alstublief</a:t>
            </a:r>
            <a:r>
              <a:rPr lang="nl-NL" sz="3000" dirty="0"/>
              <a:t> in op het formulier, zodat wij deze nog eens kunnen bekijken.</a:t>
            </a:r>
          </a:p>
        </p:txBody>
      </p:sp>
    </p:spTree>
    <p:extLst>
      <p:ext uri="{BB962C8B-B14F-4D97-AF65-F5344CB8AC3E}">
        <p14:creationId xmlns:p14="http://schemas.microsoft.com/office/powerpoint/2010/main" val="2481275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702C23-BD43-940C-9715-DE44C343AD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743872E-3200-7183-20ED-63BA9E7027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886D3EE7-971E-B657-8DC2-748051B86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6E7F4F-B314-B392-7F73-6AEF19C993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C2D5D48-477C-8649-6505-DA8F4CEC5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356" y="1188637"/>
            <a:ext cx="9984615" cy="1597228"/>
          </a:xfrm>
        </p:spPr>
        <p:txBody>
          <a:bodyPr>
            <a:normAutofit/>
          </a:bodyPr>
          <a:lstStyle/>
          <a:p>
            <a:r>
              <a:rPr lang="nl-NL" sz="6000" dirty="0"/>
              <a:t>Pauze</a:t>
            </a:r>
          </a:p>
        </p:txBody>
      </p:sp>
      <p:pic>
        <p:nvPicPr>
          <p:cNvPr id="5" name="Afbeelding 4" descr="Afbeelding met cirkel&#10;&#10;Door AI gegenereerde inhoud is mogelijk onjuist.">
            <a:extLst>
              <a:ext uri="{FF2B5EF4-FFF2-40B4-BE49-F238E27FC236}">
                <a16:creationId xmlns:a16="http://schemas.microsoft.com/office/drawing/2014/main" id="{F2917219-82B1-9A1A-0A4D-CCB0C3F5DD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237" y="866904"/>
            <a:ext cx="1909461" cy="1193413"/>
          </a:xfrm>
          <a:prstGeom prst="rect">
            <a:avLst/>
          </a:prstGeom>
        </p:spPr>
      </p:pic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858CF893-2B71-8C3A-B2B4-9A73572F30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86518" y="2400300"/>
            <a:ext cx="5349240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029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B4216DC-354D-04B5-55BB-FE75B207BC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C1298E2-1D3C-0CB1-F98D-643192968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7053D2BC-DACD-DDD8-88E9-3FFE476D0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4BBEC75-A58C-A0B0-ABFD-C65FFE4BD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B4DCDE4-7D68-DBCF-D905-75C864780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356" y="1188637"/>
            <a:ext cx="9984615" cy="1597228"/>
          </a:xfrm>
        </p:spPr>
        <p:txBody>
          <a:bodyPr>
            <a:normAutofit/>
          </a:bodyPr>
          <a:lstStyle/>
          <a:p>
            <a:r>
              <a:rPr lang="nl-NL" sz="6000" dirty="0"/>
              <a:t>Terugkoppeling</a:t>
            </a:r>
          </a:p>
        </p:txBody>
      </p:sp>
      <p:pic>
        <p:nvPicPr>
          <p:cNvPr id="5" name="Afbeelding 4" descr="Afbeelding met cirkel&#10;&#10;Door AI gegenereerde inhoud is mogelijk onjuist.">
            <a:extLst>
              <a:ext uri="{FF2B5EF4-FFF2-40B4-BE49-F238E27FC236}">
                <a16:creationId xmlns:a16="http://schemas.microsoft.com/office/drawing/2014/main" id="{9EBBEF19-E148-4E51-BA0F-1619B8D7F3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237" y="866904"/>
            <a:ext cx="1909461" cy="1193413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CC8D466-057D-8188-0362-466CC865D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0077" y="3047598"/>
            <a:ext cx="8501230" cy="334442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nl-NL" sz="3000" dirty="0"/>
              <a:t>Mondelinge terugkoppeling van het bestuur op de vragen.</a:t>
            </a:r>
          </a:p>
          <a:p>
            <a:pPr marL="0" indent="0">
              <a:buNone/>
            </a:pPr>
            <a:endParaRPr lang="nl-NL" sz="3000" dirty="0"/>
          </a:p>
          <a:p>
            <a:pPr marL="0" indent="0">
              <a:buNone/>
            </a:pPr>
            <a:r>
              <a:rPr lang="nl-NL" sz="3000" dirty="0"/>
              <a:t>Sommige vragen zullen later schriftelijk beantwoord worden.</a:t>
            </a:r>
          </a:p>
          <a:p>
            <a:pPr marL="0" indent="0">
              <a:buNone/>
            </a:pPr>
            <a:endParaRPr lang="nl-NL" sz="3000" dirty="0"/>
          </a:p>
        </p:txBody>
      </p:sp>
    </p:spTree>
    <p:extLst>
      <p:ext uri="{BB962C8B-B14F-4D97-AF65-F5344CB8AC3E}">
        <p14:creationId xmlns:p14="http://schemas.microsoft.com/office/powerpoint/2010/main" val="2260749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D2730DD-EFC2-4280-75EF-F298E88D10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26EF4DD-CE1A-CD21-88F5-928EAEC1AB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C525C017-BB34-6758-054F-9BBD7808F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D3DCA40-7266-7281-B5DE-37008A84D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30111ED-FD7C-A5D3-1FC2-9391849D9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356" y="1188637"/>
            <a:ext cx="9984615" cy="1597228"/>
          </a:xfrm>
        </p:spPr>
        <p:txBody>
          <a:bodyPr>
            <a:normAutofit/>
          </a:bodyPr>
          <a:lstStyle/>
          <a:p>
            <a:r>
              <a:rPr lang="nl-NL" sz="6000" dirty="0"/>
              <a:t>Noodzaak tot fusie</a:t>
            </a:r>
          </a:p>
        </p:txBody>
      </p:sp>
      <p:pic>
        <p:nvPicPr>
          <p:cNvPr id="5" name="Afbeelding 4" descr="Afbeelding met cirkel&#10;&#10;Door AI gegenereerde inhoud is mogelijk onjuist.">
            <a:extLst>
              <a:ext uri="{FF2B5EF4-FFF2-40B4-BE49-F238E27FC236}">
                <a16:creationId xmlns:a16="http://schemas.microsoft.com/office/drawing/2014/main" id="{2FDFB1D1-5B92-CAB7-E184-B5EA31A10D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237" y="866904"/>
            <a:ext cx="1909461" cy="1193413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6A74FAF-A8BD-5D62-B274-F930EC2A1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0413" y="2382050"/>
            <a:ext cx="8501230" cy="3344426"/>
          </a:xfrm>
        </p:spPr>
        <p:txBody>
          <a:bodyPr anchor="t"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nl-NL" sz="3000" dirty="0"/>
              <a:t>Terugloop aantal vrijwilligers</a:t>
            </a:r>
          </a:p>
          <a:p>
            <a:pPr>
              <a:buFontTx/>
              <a:buChar char="-"/>
            </a:pPr>
            <a:r>
              <a:rPr lang="nl-NL" sz="3000" dirty="0"/>
              <a:t>Terugloop aantal kerkgangers</a:t>
            </a:r>
          </a:p>
          <a:p>
            <a:pPr>
              <a:buFontTx/>
              <a:buChar char="-"/>
            </a:pPr>
            <a:r>
              <a:rPr lang="nl-NL" sz="3000" dirty="0"/>
              <a:t>Leeftijd en </a:t>
            </a:r>
            <a:r>
              <a:rPr lang="nl-NL" sz="3000" dirty="0" err="1"/>
              <a:t>bestuursjaren</a:t>
            </a:r>
            <a:r>
              <a:rPr lang="nl-NL" sz="3000" dirty="0"/>
              <a:t> raadsleden</a:t>
            </a:r>
          </a:p>
          <a:p>
            <a:pPr>
              <a:buFontTx/>
              <a:buChar char="-"/>
            </a:pPr>
            <a:r>
              <a:rPr lang="nl-NL" sz="3000" dirty="0"/>
              <a:t>Financiën </a:t>
            </a:r>
          </a:p>
          <a:p>
            <a:pPr>
              <a:buFontTx/>
              <a:buChar char="-"/>
            </a:pPr>
            <a:r>
              <a:rPr lang="nl-NL" sz="3000" dirty="0"/>
              <a:t>Gebrek aan vitaliteit in de parochie</a:t>
            </a:r>
          </a:p>
          <a:p>
            <a:pPr marL="0" indent="0">
              <a:buNone/>
            </a:pPr>
            <a:endParaRPr lang="nl-NL" sz="3000" dirty="0"/>
          </a:p>
          <a:p>
            <a:pPr marL="0" indent="0">
              <a:buNone/>
            </a:pPr>
            <a:r>
              <a:rPr lang="nl-NL" sz="3000" dirty="0"/>
              <a:t>Daarom gesprekken over fusie met de raden en deze avond met u.</a:t>
            </a:r>
          </a:p>
          <a:p>
            <a:pPr marL="0" indent="0">
              <a:buNone/>
            </a:pPr>
            <a:endParaRPr lang="nl-NL" sz="3000" dirty="0"/>
          </a:p>
          <a:p>
            <a:pPr marL="0" indent="0">
              <a:buNone/>
            </a:pPr>
            <a:endParaRPr lang="nl-NL" sz="3000" dirty="0"/>
          </a:p>
        </p:txBody>
      </p:sp>
    </p:spTree>
    <p:extLst>
      <p:ext uri="{BB962C8B-B14F-4D97-AF65-F5344CB8AC3E}">
        <p14:creationId xmlns:p14="http://schemas.microsoft.com/office/powerpoint/2010/main" val="160932985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666</Words>
  <Application>Microsoft Office PowerPoint</Application>
  <PresentationFormat>Breedbeeld</PresentationFormat>
  <Paragraphs>94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0" baseType="lpstr">
      <vt:lpstr>Aptos</vt:lpstr>
      <vt:lpstr>Aptos Display</vt:lpstr>
      <vt:lpstr>Arial</vt:lpstr>
      <vt:lpstr>Kantoorthema</vt:lpstr>
      <vt:lpstr>Parochie-avond  ‘t Veld, Waarland, Nieuwe Niedorp</vt:lpstr>
      <vt:lpstr>Welkom</vt:lpstr>
      <vt:lpstr>Het bestuur</vt:lpstr>
      <vt:lpstr>Inleiding op de avond</vt:lpstr>
      <vt:lpstr>Inleidende vraag</vt:lpstr>
      <vt:lpstr>Overige vragen</vt:lpstr>
      <vt:lpstr>Pauze</vt:lpstr>
      <vt:lpstr>Terugkoppeling</vt:lpstr>
      <vt:lpstr>Noodzaak tot fusie</vt:lpstr>
      <vt:lpstr>Harde cijfers doen pijn</vt:lpstr>
      <vt:lpstr>Harde cijfers doen pijn</vt:lpstr>
      <vt:lpstr>Harde cijfers doen pijn</vt:lpstr>
      <vt:lpstr>Harde cijfers doen pijn</vt:lpstr>
      <vt:lpstr>Stappen in de komende tijd</vt:lpstr>
      <vt:lpstr>Vervolg van deze avond</vt:lpstr>
      <vt:lpstr>Dank!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Mariose Huits</dc:creator>
  <cp:lastModifiedBy>Mariose Huits</cp:lastModifiedBy>
  <cp:revision>3</cp:revision>
  <cp:lastPrinted>2026-01-19T14:42:07Z</cp:lastPrinted>
  <dcterms:created xsi:type="dcterms:W3CDTF">2026-01-19T13:39:30Z</dcterms:created>
  <dcterms:modified xsi:type="dcterms:W3CDTF">2026-05-12T10:13:12Z</dcterms:modified>
</cp:coreProperties>
</file>